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</p:sldIdLst>
  <p:sldSz cx="9753600" cy="7315200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ato Bold" panose="020F0802020204030203" pitchFamily="34" charset="77"/>
      <p:regular r:id="rId22"/>
      <p:bold r:id="rId23"/>
    </p:embeddedFont>
    <p:embeddedFont>
      <p:font typeface="League Spartan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728" autoAdjust="0"/>
  </p:normalViewPr>
  <p:slideViewPr>
    <p:cSldViewPr>
      <p:cViewPr varScale="1">
        <p:scale>
          <a:sx n="102" d="100"/>
          <a:sy n="102" d="100"/>
        </p:scale>
        <p:origin x="17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3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929" y="-52383"/>
            <a:ext cx="9867300" cy="7412475"/>
            <a:chOff x="0" y="0"/>
            <a:chExt cx="13156400" cy="98833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5589" r="5589"/>
            <a:stretch>
              <a:fillRect/>
            </a:stretch>
          </p:blipFill>
          <p:spPr>
            <a:xfrm>
              <a:off x="0" y="0"/>
              <a:ext cx="13156400" cy="98833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899721" y="-380650"/>
            <a:ext cx="5069294" cy="7695850"/>
            <a:chOff x="0" y="0"/>
            <a:chExt cx="6759058" cy="10261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058" cy="10261134"/>
            </a:xfrm>
            <a:custGeom>
              <a:avLst/>
              <a:gdLst/>
              <a:ahLst/>
              <a:cxnLst/>
              <a:rect l="l" t="t" r="r" b="b"/>
              <a:pathLst>
                <a:path w="6759058" h="10261134">
                  <a:moveTo>
                    <a:pt x="0" y="0"/>
                  </a:moveTo>
                  <a:lnTo>
                    <a:pt x="6759058" y="0"/>
                  </a:lnTo>
                  <a:lnTo>
                    <a:pt x="6759058" y="10261134"/>
                  </a:lnTo>
                  <a:lnTo>
                    <a:pt x="0" y="10261134"/>
                  </a:lnTo>
                  <a:close/>
                </a:path>
              </a:pathLst>
            </a:custGeom>
            <a:solidFill>
              <a:srgbClr val="AB7522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9644" y="1379135"/>
            <a:ext cx="9138289" cy="1783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3"/>
              </a:lnSpc>
            </a:pPr>
            <a:r>
              <a:rPr lang="en-US" sz="10395" spc="1351">
                <a:solidFill>
                  <a:srgbClr val="FFFFFF"/>
                </a:solidFill>
                <a:latin typeface="League Spartan"/>
              </a:rPr>
              <a:t>ANXIETY’S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3083" y="2905190"/>
            <a:ext cx="7153275" cy="1843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2"/>
              </a:lnSpc>
            </a:pPr>
            <a:r>
              <a:rPr lang="en-US" sz="3530" spc="1871">
                <a:solidFill>
                  <a:srgbClr val="FFFFFF"/>
                </a:solidFill>
                <a:latin typeface="Lato Bold"/>
              </a:rPr>
              <a:t>ROLE IN AMPLIFYING CONCERNS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5497" y="6241558"/>
            <a:ext cx="7906583" cy="579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  <a:spcBef>
                <a:spcPct val="0"/>
              </a:spcBef>
            </a:pPr>
            <a:r>
              <a:rPr lang="en-US" sz="3144" spc="-125">
                <a:solidFill>
                  <a:srgbClr val="FFFFFF"/>
                </a:solidFill>
                <a:latin typeface="Lato Bold"/>
              </a:rPr>
              <a:t>Stephanie L. DeMora, University of Pennsylvania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-222961"/>
          <a:ext cx="9753600" cy="7669377"/>
        </p:xfrm>
        <a:graphic>
          <a:graphicData uri="http://schemas.openxmlformats.org/drawingml/2006/table">
            <a:tbl>
              <a:tblPr/>
              <a:tblGrid>
                <a:gridCol w="407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4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5490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 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 Bold"/>
                        </a:rPr>
                        <a:t>  Norms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 Bold"/>
                        </a:rPr>
                        <a:t>  Information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217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 Bold"/>
                        </a:rPr>
                        <a:t>  New Pathogens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0.040,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0.005,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p = 0.001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036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 Bold"/>
                        </a:rPr>
                        <a:t>  Natural Disasters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0.049,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0.002,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p = 0.006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634"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 Bold"/>
                        </a:rPr>
                        <a:t>  Potential for Violence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0.029,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22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0.013,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220"/>
                        </a:lnSpc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8762" y="2801463"/>
            <a:ext cx="1915027" cy="887920"/>
            <a:chOff x="0" y="0"/>
            <a:chExt cx="563958" cy="261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958" cy="261484"/>
            </a:xfrm>
            <a:custGeom>
              <a:avLst/>
              <a:gdLst/>
              <a:ahLst/>
              <a:cxnLst/>
              <a:rect l="l" t="t" r="r" b="b"/>
              <a:pathLst>
                <a:path w="563958" h="261484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229142"/>
                  </a:lnTo>
                  <a:cubicBezTo>
                    <a:pt x="563958" y="237720"/>
                    <a:pt x="560550" y="245946"/>
                    <a:pt x="554485" y="252012"/>
                  </a:cubicBezTo>
                  <a:cubicBezTo>
                    <a:pt x="548420" y="258077"/>
                    <a:pt x="540193" y="261484"/>
                    <a:pt x="531616" y="261484"/>
                  </a:cubicBezTo>
                  <a:lnTo>
                    <a:pt x="32342" y="261484"/>
                  </a:lnTo>
                  <a:cubicBezTo>
                    <a:pt x="23764" y="261484"/>
                    <a:pt x="15538" y="258077"/>
                    <a:pt x="9473" y="252012"/>
                  </a:cubicBezTo>
                  <a:cubicBezTo>
                    <a:pt x="3407" y="245946"/>
                    <a:pt x="0" y="237720"/>
                    <a:pt x="0" y="229142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563958" cy="347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Informational Influences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378227"/>
            <a:ext cx="1915027" cy="576764"/>
            <a:chOff x="0" y="0"/>
            <a:chExt cx="563958" cy="1698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958" cy="169852"/>
            </a:xfrm>
            <a:custGeom>
              <a:avLst/>
              <a:gdLst/>
              <a:ahLst/>
              <a:cxnLst/>
              <a:rect l="l" t="t" r="r" b="b"/>
              <a:pathLst>
                <a:path w="563958" h="169852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137510"/>
                  </a:lnTo>
                  <a:cubicBezTo>
                    <a:pt x="563958" y="146087"/>
                    <a:pt x="560550" y="154314"/>
                    <a:pt x="554485" y="160379"/>
                  </a:cubicBezTo>
                  <a:cubicBezTo>
                    <a:pt x="548420" y="166444"/>
                    <a:pt x="540193" y="169852"/>
                    <a:pt x="531616" y="169852"/>
                  </a:cubicBezTo>
                  <a:lnTo>
                    <a:pt x="32342" y="169852"/>
                  </a:lnTo>
                  <a:cubicBezTo>
                    <a:pt x="23764" y="169852"/>
                    <a:pt x="15538" y="166444"/>
                    <a:pt x="9473" y="160379"/>
                  </a:cubicBezTo>
                  <a:cubicBezTo>
                    <a:pt x="3407" y="154314"/>
                    <a:pt x="0" y="146087"/>
                    <a:pt x="0" y="137510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63958" cy="21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2099" spc="104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Anxiety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48762" y="3669565"/>
            <a:ext cx="1915027" cy="887920"/>
            <a:chOff x="0" y="0"/>
            <a:chExt cx="563958" cy="2614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3958" cy="261484"/>
            </a:xfrm>
            <a:custGeom>
              <a:avLst/>
              <a:gdLst/>
              <a:ahLst/>
              <a:cxnLst/>
              <a:rect l="l" t="t" r="r" b="b"/>
              <a:pathLst>
                <a:path w="563958" h="261484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229142"/>
                  </a:lnTo>
                  <a:cubicBezTo>
                    <a:pt x="563958" y="237720"/>
                    <a:pt x="560550" y="245946"/>
                    <a:pt x="554485" y="252012"/>
                  </a:cubicBezTo>
                  <a:cubicBezTo>
                    <a:pt x="548420" y="258077"/>
                    <a:pt x="540193" y="261484"/>
                    <a:pt x="531616" y="261484"/>
                  </a:cubicBezTo>
                  <a:lnTo>
                    <a:pt x="32342" y="261484"/>
                  </a:lnTo>
                  <a:cubicBezTo>
                    <a:pt x="23764" y="261484"/>
                    <a:pt x="15538" y="258077"/>
                    <a:pt x="9473" y="252012"/>
                  </a:cubicBezTo>
                  <a:cubicBezTo>
                    <a:pt x="3407" y="245946"/>
                    <a:pt x="0" y="237720"/>
                    <a:pt x="0" y="229142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563958" cy="347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Normative Influences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18873" y="2310217"/>
            <a:ext cx="2345356" cy="23453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8360" y="8360"/>
              <a:ext cx="796080" cy="796080"/>
            </a:xfrm>
            <a:custGeom>
              <a:avLst/>
              <a:gdLst/>
              <a:ahLst/>
              <a:cxnLst/>
              <a:rect l="l" t="t" r="r" b="b"/>
              <a:pathLst>
                <a:path w="796080" h="796080">
                  <a:moveTo>
                    <a:pt x="416713" y="10313"/>
                  </a:moveTo>
                  <a:lnTo>
                    <a:pt x="785767" y="379367"/>
                  </a:lnTo>
                  <a:cubicBezTo>
                    <a:pt x="796080" y="389680"/>
                    <a:pt x="796080" y="406400"/>
                    <a:pt x="785767" y="416713"/>
                  </a:cubicBezTo>
                  <a:lnTo>
                    <a:pt x="416713" y="785767"/>
                  </a:lnTo>
                  <a:cubicBezTo>
                    <a:pt x="406400" y="796080"/>
                    <a:pt x="389680" y="796080"/>
                    <a:pt x="379367" y="785767"/>
                  </a:cubicBezTo>
                  <a:lnTo>
                    <a:pt x="10313" y="416713"/>
                  </a:lnTo>
                  <a:cubicBezTo>
                    <a:pt x="0" y="406400"/>
                    <a:pt x="0" y="389680"/>
                    <a:pt x="10313" y="379367"/>
                  </a:cubicBezTo>
                  <a:lnTo>
                    <a:pt x="379367" y="10313"/>
                  </a:lnTo>
                  <a:cubicBezTo>
                    <a:pt x="389680" y="0"/>
                    <a:pt x="406400" y="0"/>
                    <a:pt x="416713" y="1031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2099" spc="104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Specific Concerns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7165181" y="3494874"/>
            <a:ext cx="51477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838573" y="2873869"/>
            <a:ext cx="1915027" cy="1630870"/>
            <a:chOff x="0" y="0"/>
            <a:chExt cx="563958" cy="480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3958" cy="480276"/>
            </a:xfrm>
            <a:custGeom>
              <a:avLst/>
              <a:gdLst/>
              <a:ahLst/>
              <a:cxnLst/>
              <a:rect l="l" t="t" r="r" b="b"/>
              <a:pathLst>
                <a:path w="563958" h="480276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447934"/>
                  </a:lnTo>
                  <a:cubicBezTo>
                    <a:pt x="563958" y="456512"/>
                    <a:pt x="560550" y="464738"/>
                    <a:pt x="554485" y="470803"/>
                  </a:cubicBezTo>
                  <a:cubicBezTo>
                    <a:pt x="548420" y="476869"/>
                    <a:pt x="540193" y="480276"/>
                    <a:pt x="531616" y="480276"/>
                  </a:cubicBezTo>
                  <a:lnTo>
                    <a:pt x="32342" y="480276"/>
                  </a:lnTo>
                  <a:cubicBezTo>
                    <a:pt x="23764" y="480276"/>
                    <a:pt x="15538" y="476869"/>
                    <a:pt x="9473" y="470803"/>
                  </a:cubicBezTo>
                  <a:cubicBezTo>
                    <a:pt x="3407" y="464738"/>
                    <a:pt x="0" y="456512"/>
                    <a:pt x="0" y="447934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563958" cy="56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Specific Behaviors or Behavioral Intentions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4463789" y="3954990"/>
            <a:ext cx="51381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463789" y="3101824"/>
            <a:ext cx="51381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AutoShape 20"/>
          <p:cNvSpPr/>
          <p:nvPr/>
        </p:nvSpPr>
        <p:spPr>
          <a:xfrm flipV="1">
            <a:off x="1919117" y="3245423"/>
            <a:ext cx="629645" cy="40992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924040" y="3778755"/>
            <a:ext cx="624722" cy="33477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422515" y="579120"/>
            <a:ext cx="4466183" cy="129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3"/>
              </a:lnSpc>
              <a:spcBef>
                <a:spcPct val="0"/>
              </a:spcBef>
            </a:pPr>
            <a:r>
              <a:rPr lang="en-US" sz="3699" spc="184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Mediation Pathways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7275" y="1540139"/>
            <a:ext cx="7639050" cy="5687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29"/>
              </a:lnSpc>
            </a:pPr>
            <a:r>
              <a:rPr lang="en-US" sz="3208" spc="417" dirty="0">
                <a:solidFill>
                  <a:srgbClr val="CAA83F"/>
                </a:solidFill>
                <a:latin typeface="League Spartan"/>
              </a:rPr>
              <a:t>PATHOGENS AND PANDEMICS</a:t>
            </a:r>
          </a:p>
          <a:p>
            <a:pPr>
              <a:lnSpc>
                <a:spcPts val="3529"/>
              </a:lnSpc>
            </a:pPr>
            <a:endParaRPr lang="en-US" sz="3208" spc="417" dirty="0">
              <a:solidFill>
                <a:srgbClr val="CAA83F"/>
              </a:solidFill>
              <a:latin typeface="League Spartan"/>
            </a:endParaRPr>
          </a:p>
          <a:p>
            <a:pPr marL="649514" lvl="1" indent="-324757">
              <a:lnSpc>
                <a:spcPts val="3309"/>
              </a:lnSpc>
              <a:buFont typeface="Arial"/>
              <a:buChar char="•"/>
            </a:pPr>
            <a:r>
              <a:rPr lang="en-US" sz="3008" spc="391" dirty="0">
                <a:solidFill>
                  <a:srgbClr val="FFFFFF"/>
                </a:solidFill>
                <a:latin typeface="League Spartan"/>
              </a:rPr>
              <a:t>COVID-19 VACCINATION</a:t>
            </a:r>
          </a:p>
          <a:p>
            <a:pPr marL="649514" lvl="1" indent="-324757">
              <a:lnSpc>
                <a:spcPts val="3309"/>
              </a:lnSpc>
              <a:buFont typeface="Arial"/>
              <a:buChar char="•"/>
            </a:pPr>
            <a:r>
              <a:rPr lang="en-US" sz="3008" spc="391" dirty="0">
                <a:solidFill>
                  <a:srgbClr val="FFFFFF"/>
                </a:solidFill>
                <a:latin typeface="League Spartan"/>
              </a:rPr>
              <a:t>INFLUENZA VACCINATION</a:t>
            </a:r>
          </a:p>
          <a:p>
            <a:pPr marL="649514" lvl="1" indent="-324757">
              <a:lnSpc>
                <a:spcPts val="3309"/>
              </a:lnSpc>
              <a:buFont typeface="Arial"/>
              <a:buChar char="•"/>
            </a:pPr>
            <a:r>
              <a:rPr lang="en-US" sz="3008" spc="391" dirty="0">
                <a:solidFill>
                  <a:srgbClr val="FFFFFF"/>
                </a:solidFill>
                <a:latin typeface="League Spartan"/>
              </a:rPr>
              <a:t>MASK WEARING</a:t>
            </a:r>
          </a:p>
          <a:p>
            <a:pPr>
              <a:lnSpc>
                <a:spcPts val="3529"/>
              </a:lnSpc>
            </a:pPr>
            <a:endParaRPr lang="en-US" sz="3008" spc="391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3529"/>
              </a:lnSpc>
            </a:pPr>
            <a:r>
              <a:rPr lang="en-US" sz="3208" spc="417" dirty="0">
                <a:solidFill>
                  <a:srgbClr val="CAA83F"/>
                </a:solidFill>
                <a:latin typeface="League Spartan"/>
              </a:rPr>
              <a:t>NATURAL DISASTERS</a:t>
            </a:r>
          </a:p>
          <a:p>
            <a:pPr>
              <a:lnSpc>
                <a:spcPts val="3529"/>
              </a:lnSpc>
            </a:pPr>
            <a:endParaRPr lang="en-US" sz="3208" spc="417" dirty="0">
              <a:solidFill>
                <a:srgbClr val="CAA83F"/>
              </a:solidFill>
              <a:latin typeface="League Spartan"/>
            </a:endParaRPr>
          </a:p>
          <a:p>
            <a:pPr marL="649514" lvl="1" indent="-324757">
              <a:lnSpc>
                <a:spcPts val="3309"/>
              </a:lnSpc>
              <a:buFont typeface="Arial"/>
              <a:buChar char="•"/>
            </a:pPr>
            <a:r>
              <a:rPr lang="en-US" sz="3008" spc="391" dirty="0">
                <a:solidFill>
                  <a:srgbClr val="FFFFFF"/>
                </a:solidFill>
                <a:latin typeface="League Spartan"/>
              </a:rPr>
              <a:t>STORING FOOD AND WATER</a:t>
            </a:r>
          </a:p>
          <a:p>
            <a:pPr>
              <a:lnSpc>
                <a:spcPts val="3529"/>
              </a:lnSpc>
            </a:pPr>
            <a:endParaRPr lang="en-US" sz="3008" spc="391" dirty="0">
              <a:solidFill>
                <a:srgbClr val="FFFFFF"/>
              </a:solidFill>
              <a:latin typeface="League Spartan"/>
            </a:endParaRPr>
          </a:p>
          <a:p>
            <a:pPr>
              <a:lnSpc>
                <a:spcPts val="3529"/>
              </a:lnSpc>
            </a:pPr>
            <a:r>
              <a:rPr lang="en-US" sz="3208" spc="417" dirty="0">
                <a:solidFill>
                  <a:srgbClr val="CAA83F"/>
                </a:solidFill>
                <a:latin typeface="League Spartan"/>
              </a:rPr>
              <a:t>VIOLENCE</a:t>
            </a:r>
          </a:p>
          <a:p>
            <a:pPr>
              <a:lnSpc>
                <a:spcPts val="3529"/>
              </a:lnSpc>
            </a:pPr>
            <a:endParaRPr lang="en-US" sz="3208" spc="417" dirty="0">
              <a:solidFill>
                <a:srgbClr val="CAA83F"/>
              </a:solidFill>
              <a:latin typeface="League Spartan"/>
            </a:endParaRPr>
          </a:p>
          <a:p>
            <a:pPr marL="649514" lvl="1" indent="-324757">
              <a:lnSpc>
                <a:spcPts val="3309"/>
              </a:lnSpc>
              <a:buFont typeface="Arial"/>
              <a:buChar char="•"/>
            </a:pPr>
            <a:r>
              <a:rPr lang="en-US" sz="3008" spc="391" dirty="0">
                <a:solidFill>
                  <a:srgbClr val="FFFFFF"/>
                </a:solidFill>
                <a:latin typeface="League Spartan"/>
              </a:rPr>
              <a:t>SUPPORT FOR POLITICIANS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4362" y="125701"/>
            <a:ext cx="8524875" cy="103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1"/>
              </a:lnSpc>
            </a:pPr>
            <a:r>
              <a:rPr lang="en-US" sz="5634" spc="-225">
                <a:solidFill>
                  <a:srgbClr val="FFFFFF"/>
                </a:solidFill>
                <a:latin typeface="Lato Bold"/>
              </a:rPr>
              <a:t>Behavioral Outcomes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8762" y="2801463"/>
            <a:ext cx="1915027" cy="887920"/>
            <a:chOff x="0" y="0"/>
            <a:chExt cx="563958" cy="261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958" cy="261484"/>
            </a:xfrm>
            <a:custGeom>
              <a:avLst/>
              <a:gdLst/>
              <a:ahLst/>
              <a:cxnLst/>
              <a:rect l="l" t="t" r="r" b="b"/>
              <a:pathLst>
                <a:path w="563958" h="261484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229142"/>
                  </a:lnTo>
                  <a:cubicBezTo>
                    <a:pt x="563958" y="237720"/>
                    <a:pt x="560550" y="245946"/>
                    <a:pt x="554485" y="252012"/>
                  </a:cubicBezTo>
                  <a:cubicBezTo>
                    <a:pt x="548420" y="258077"/>
                    <a:pt x="540193" y="261484"/>
                    <a:pt x="531616" y="261484"/>
                  </a:cubicBezTo>
                  <a:lnTo>
                    <a:pt x="32342" y="261484"/>
                  </a:lnTo>
                  <a:cubicBezTo>
                    <a:pt x="23764" y="261484"/>
                    <a:pt x="15538" y="258077"/>
                    <a:pt x="9473" y="252012"/>
                  </a:cubicBezTo>
                  <a:cubicBezTo>
                    <a:pt x="3407" y="245946"/>
                    <a:pt x="0" y="237720"/>
                    <a:pt x="0" y="229142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563958" cy="347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 dirty="0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Informational Influences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378227"/>
            <a:ext cx="1915027" cy="576764"/>
            <a:chOff x="0" y="0"/>
            <a:chExt cx="563958" cy="1698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958" cy="169852"/>
            </a:xfrm>
            <a:custGeom>
              <a:avLst/>
              <a:gdLst/>
              <a:ahLst/>
              <a:cxnLst/>
              <a:rect l="l" t="t" r="r" b="b"/>
              <a:pathLst>
                <a:path w="563958" h="169852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137510"/>
                  </a:lnTo>
                  <a:cubicBezTo>
                    <a:pt x="563958" y="146087"/>
                    <a:pt x="560550" y="154314"/>
                    <a:pt x="554485" y="160379"/>
                  </a:cubicBezTo>
                  <a:cubicBezTo>
                    <a:pt x="548420" y="166444"/>
                    <a:pt x="540193" y="169852"/>
                    <a:pt x="531616" y="169852"/>
                  </a:cubicBezTo>
                  <a:lnTo>
                    <a:pt x="32342" y="169852"/>
                  </a:lnTo>
                  <a:cubicBezTo>
                    <a:pt x="23764" y="169852"/>
                    <a:pt x="15538" y="166444"/>
                    <a:pt x="9473" y="160379"/>
                  </a:cubicBezTo>
                  <a:cubicBezTo>
                    <a:pt x="3407" y="154314"/>
                    <a:pt x="0" y="146087"/>
                    <a:pt x="0" y="137510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63958" cy="21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Anxiety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48762" y="3669565"/>
            <a:ext cx="1915027" cy="887920"/>
            <a:chOff x="0" y="0"/>
            <a:chExt cx="563958" cy="2614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3958" cy="261484"/>
            </a:xfrm>
            <a:custGeom>
              <a:avLst/>
              <a:gdLst/>
              <a:ahLst/>
              <a:cxnLst/>
              <a:rect l="l" t="t" r="r" b="b"/>
              <a:pathLst>
                <a:path w="563958" h="261484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229142"/>
                  </a:lnTo>
                  <a:cubicBezTo>
                    <a:pt x="563958" y="237720"/>
                    <a:pt x="560550" y="245946"/>
                    <a:pt x="554485" y="252012"/>
                  </a:cubicBezTo>
                  <a:cubicBezTo>
                    <a:pt x="548420" y="258077"/>
                    <a:pt x="540193" y="261484"/>
                    <a:pt x="531616" y="261484"/>
                  </a:cubicBezTo>
                  <a:lnTo>
                    <a:pt x="32342" y="261484"/>
                  </a:lnTo>
                  <a:cubicBezTo>
                    <a:pt x="23764" y="261484"/>
                    <a:pt x="15538" y="258077"/>
                    <a:pt x="9473" y="252012"/>
                  </a:cubicBezTo>
                  <a:cubicBezTo>
                    <a:pt x="3407" y="245946"/>
                    <a:pt x="0" y="237720"/>
                    <a:pt x="0" y="229142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563958" cy="347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Normative Influences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18873" y="2310217"/>
            <a:ext cx="2345356" cy="23453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8360" y="8360"/>
              <a:ext cx="796080" cy="796080"/>
            </a:xfrm>
            <a:custGeom>
              <a:avLst/>
              <a:gdLst/>
              <a:ahLst/>
              <a:cxnLst/>
              <a:rect l="l" t="t" r="r" b="b"/>
              <a:pathLst>
                <a:path w="796080" h="796080">
                  <a:moveTo>
                    <a:pt x="416713" y="10313"/>
                  </a:moveTo>
                  <a:lnTo>
                    <a:pt x="785767" y="379367"/>
                  </a:lnTo>
                  <a:cubicBezTo>
                    <a:pt x="796080" y="389680"/>
                    <a:pt x="796080" y="406400"/>
                    <a:pt x="785767" y="416713"/>
                  </a:cubicBezTo>
                  <a:lnTo>
                    <a:pt x="416713" y="785767"/>
                  </a:lnTo>
                  <a:cubicBezTo>
                    <a:pt x="406400" y="796080"/>
                    <a:pt x="389680" y="796080"/>
                    <a:pt x="379367" y="785767"/>
                  </a:cubicBezTo>
                  <a:lnTo>
                    <a:pt x="10313" y="416713"/>
                  </a:lnTo>
                  <a:cubicBezTo>
                    <a:pt x="0" y="406400"/>
                    <a:pt x="0" y="389680"/>
                    <a:pt x="10313" y="379367"/>
                  </a:cubicBezTo>
                  <a:lnTo>
                    <a:pt x="379367" y="10313"/>
                  </a:lnTo>
                  <a:cubicBezTo>
                    <a:pt x="389680" y="0"/>
                    <a:pt x="406400" y="0"/>
                    <a:pt x="416713" y="1031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Specific Concerns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7165181" y="3494874"/>
            <a:ext cx="51477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838573" y="2873869"/>
            <a:ext cx="1915027" cy="1630870"/>
            <a:chOff x="0" y="0"/>
            <a:chExt cx="563958" cy="480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3958" cy="480276"/>
            </a:xfrm>
            <a:custGeom>
              <a:avLst/>
              <a:gdLst/>
              <a:ahLst/>
              <a:cxnLst/>
              <a:rect l="l" t="t" r="r" b="b"/>
              <a:pathLst>
                <a:path w="563958" h="480276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447934"/>
                  </a:lnTo>
                  <a:cubicBezTo>
                    <a:pt x="563958" y="456512"/>
                    <a:pt x="560550" y="464738"/>
                    <a:pt x="554485" y="470803"/>
                  </a:cubicBezTo>
                  <a:cubicBezTo>
                    <a:pt x="548420" y="476869"/>
                    <a:pt x="540193" y="480276"/>
                    <a:pt x="531616" y="480276"/>
                  </a:cubicBezTo>
                  <a:lnTo>
                    <a:pt x="32342" y="480276"/>
                  </a:lnTo>
                  <a:cubicBezTo>
                    <a:pt x="23764" y="480276"/>
                    <a:pt x="15538" y="476869"/>
                    <a:pt x="9473" y="470803"/>
                  </a:cubicBezTo>
                  <a:cubicBezTo>
                    <a:pt x="3407" y="464738"/>
                    <a:pt x="0" y="456512"/>
                    <a:pt x="0" y="447934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563958" cy="56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Specific Behaviors or Behavioral Intentions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4463789" y="3954990"/>
            <a:ext cx="51381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463789" y="3101824"/>
            <a:ext cx="51381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AutoShape 20"/>
          <p:cNvSpPr/>
          <p:nvPr/>
        </p:nvSpPr>
        <p:spPr>
          <a:xfrm flipV="1">
            <a:off x="1919117" y="3245423"/>
            <a:ext cx="629645" cy="40992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924040" y="3778755"/>
            <a:ext cx="624722" cy="33477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76589" y="579120"/>
            <a:ext cx="4758035" cy="197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3"/>
              </a:lnSpc>
            </a:pPr>
            <a:r>
              <a:rPr lang="en-US" sz="3699" spc="184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Mediation Pathways: </a:t>
            </a:r>
          </a:p>
          <a:p>
            <a:pPr algn="ctr">
              <a:lnSpc>
                <a:spcPts val="5253"/>
              </a:lnSpc>
              <a:spcBef>
                <a:spcPct val="0"/>
              </a:spcBef>
            </a:pPr>
            <a:r>
              <a:rPr lang="en-US" sz="3699" spc="184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Democrats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8762" y="2801463"/>
            <a:ext cx="1915027" cy="887920"/>
            <a:chOff x="0" y="0"/>
            <a:chExt cx="563958" cy="2614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3958" cy="261484"/>
            </a:xfrm>
            <a:custGeom>
              <a:avLst/>
              <a:gdLst/>
              <a:ahLst/>
              <a:cxnLst/>
              <a:rect l="l" t="t" r="r" b="b"/>
              <a:pathLst>
                <a:path w="563958" h="261484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229142"/>
                  </a:lnTo>
                  <a:cubicBezTo>
                    <a:pt x="563958" y="237720"/>
                    <a:pt x="560550" y="245946"/>
                    <a:pt x="554485" y="252012"/>
                  </a:cubicBezTo>
                  <a:cubicBezTo>
                    <a:pt x="548420" y="258077"/>
                    <a:pt x="540193" y="261484"/>
                    <a:pt x="531616" y="261484"/>
                  </a:cubicBezTo>
                  <a:lnTo>
                    <a:pt x="32342" y="261484"/>
                  </a:lnTo>
                  <a:cubicBezTo>
                    <a:pt x="23764" y="261484"/>
                    <a:pt x="15538" y="258077"/>
                    <a:pt x="9473" y="252012"/>
                  </a:cubicBezTo>
                  <a:cubicBezTo>
                    <a:pt x="3407" y="245946"/>
                    <a:pt x="0" y="237720"/>
                    <a:pt x="0" y="229142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563958" cy="347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>
                  <a:solidFill>
                    <a:srgbClr val="FF5757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Informational Influences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378227"/>
            <a:ext cx="1915027" cy="576764"/>
            <a:chOff x="0" y="0"/>
            <a:chExt cx="563958" cy="1698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958" cy="169852"/>
            </a:xfrm>
            <a:custGeom>
              <a:avLst/>
              <a:gdLst/>
              <a:ahLst/>
              <a:cxnLst/>
              <a:rect l="l" t="t" r="r" b="b"/>
              <a:pathLst>
                <a:path w="563958" h="169852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137510"/>
                  </a:lnTo>
                  <a:cubicBezTo>
                    <a:pt x="563958" y="146087"/>
                    <a:pt x="560550" y="154314"/>
                    <a:pt x="554485" y="160379"/>
                  </a:cubicBezTo>
                  <a:cubicBezTo>
                    <a:pt x="548420" y="166444"/>
                    <a:pt x="540193" y="169852"/>
                    <a:pt x="531616" y="169852"/>
                  </a:cubicBezTo>
                  <a:lnTo>
                    <a:pt x="32342" y="169852"/>
                  </a:lnTo>
                  <a:cubicBezTo>
                    <a:pt x="23764" y="169852"/>
                    <a:pt x="15538" y="166444"/>
                    <a:pt x="9473" y="160379"/>
                  </a:cubicBezTo>
                  <a:cubicBezTo>
                    <a:pt x="3407" y="154314"/>
                    <a:pt x="0" y="146087"/>
                    <a:pt x="0" y="137510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63958" cy="217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Anxiety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48762" y="3669565"/>
            <a:ext cx="1915027" cy="887920"/>
            <a:chOff x="0" y="0"/>
            <a:chExt cx="563958" cy="26148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63958" cy="261484"/>
            </a:xfrm>
            <a:custGeom>
              <a:avLst/>
              <a:gdLst/>
              <a:ahLst/>
              <a:cxnLst/>
              <a:rect l="l" t="t" r="r" b="b"/>
              <a:pathLst>
                <a:path w="563958" h="261484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229142"/>
                  </a:lnTo>
                  <a:cubicBezTo>
                    <a:pt x="563958" y="237720"/>
                    <a:pt x="560550" y="245946"/>
                    <a:pt x="554485" y="252012"/>
                  </a:cubicBezTo>
                  <a:cubicBezTo>
                    <a:pt x="548420" y="258077"/>
                    <a:pt x="540193" y="261484"/>
                    <a:pt x="531616" y="261484"/>
                  </a:cubicBezTo>
                  <a:lnTo>
                    <a:pt x="32342" y="261484"/>
                  </a:lnTo>
                  <a:cubicBezTo>
                    <a:pt x="23764" y="261484"/>
                    <a:pt x="15538" y="258077"/>
                    <a:pt x="9473" y="252012"/>
                  </a:cubicBezTo>
                  <a:cubicBezTo>
                    <a:pt x="3407" y="245946"/>
                    <a:pt x="0" y="237720"/>
                    <a:pt x="0" y="229142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563958" cy="3472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Normative Influences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18873" y="2310217"/>
            <a:ext cx="2345356" cy="234535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8360" y="8360"/>
              <a:ext cx="796080" cy="796080"/>
            </a:xfrm>
            <a:custGeom>
              <a:avLst/>
              <a:gdLst/>
              <a:ahLst/>
              <a:cxnLst/>
              <a:rect l="l" t="t" r="r" b="b"/>
              <a:pathLst>
                <a:path w="796080" h="796080">
                  <a:moveTo>
                    <a:pt x="416713" y="10313"/>
                  </a:moveTo>
                  <a:lnTo>
                    <a:pt x="785767" y="379367"/>
                  </a:lnTo>
                  <a:cubicBezTo>
                    <a:pt x="796080" y="389680"/>
                    <a:pt x="796080" y="406400"/>
                    <a:pt x="785767" y="416713"/>
                  </a:cubicBezTo>
                  <a:lnTo>
                    <a:pt x="416713" y="785767"/>
                  </a:lnTo>
                  <a:cubicBezTo>
                    <a:pt x="406400" y="796080"/>
                    <a:pt x="389680" y="796080"/>
                    <a:pt x="379367" y="785767"/>
                  </a:cubicBezTo>
                  <a:lnTo>
                    <a:pt x="10313" y="416713"/>
                  </a:lnTo>
                  <a:cubicBezTo>
                    <a:pt x="0" y="406400"/>
                    <a:pt x="0" y="389680"/>
                    <a:pt x="10313" y="379367"/>
                  </a:cubicBezTo>
                  <a:lnTo>
                    <a:pt x="379367" y="10313"/>
                  </a:lnTo>
                  <a:cubicBezTo>
                    <a:pt x="389680" y="0"/>
                    <a:pt x="406400" y="0"/>
                    <a:pt x="416713" y="1031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9700" y="92075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Specific Concerns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7165181" y="3494874"/>
            <a:ext cx="51477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838573" y="2873869"/>
            <a:ext cx="1915027" cy="1630870"/>
            <a:chOff x="0" y="0"/>
            <a:chExt cx="563958" cy="48027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63958" cy="480276"/>
            </a:xfrm>
            <a:custGeom>
              <a:avLst/>
              <a:gdLst/>
              <a:ahLst/>
              <a:cxnLst/>
              <a:rect l="l" t="t" r="r" b="b"/>
              <a:pathLst>
                <a:path w="563958" h="480276">
                  <a:moveTo>
                    <a:pt x="32342" y="0"/>
                  </a:moveTo>
                  <a:lnTo>
                    <a:pt x="531616" y="0"/>
                  </a:lnTo>
                  <a:cubicBezTo>
                    <a:pt x="540193" y="0"/>
                    <a:pt x="548420" y="3407"/>
                    <a:pt x="554485" y="9473"/>
                  </a:cubicBezTo>
                  <a:cubicBezTo>
                    <a:pt x="560550" y="15538"/>
                    <a:pt x="563958" y="23764"/>
                    <a:pt x="563958" y="32342"/>
                  </a:cubicBezTo>
                  <a:lnTo>
                    <a:pt x="563958" y="447934"/>
                  </a:lnTo>
                  <a:cubicBezTo>
                    <a:pt x="563958" y="456512"/>
                    <a:pt x="560550" y="464738"/>
                    <a:pt x="554485" y="470803"/>
                  </a:cubicBezTo>
                  <a:cubicBezTo>
                    <a:pt x="548420" y="476869"/>
                    <a:pt x="540193" y="480276"/>
                    <a:pt x="531616" y="480276"/>
                  </a:cubicBezTo>
                  <a:lnTo>
                    <a:pt x="32342" y="480276"/>
                  </a:lnTo>
                  <a:cubicBezTo>
                    <a:pt x="23764" y="480276"/>
                    <a:pt x="15538" y="476869"/>
                    <a:pt x="9473" y="470803"/>
                  </a:cubicBezTo>
                  <a:cubicBezTo>
                    <a:pt x="3407" y="464738"/>
                    <a:pt x="0" y="456512"/>
                    <a:pt x="0" y="447934"/>
                  </a:cubicBezTo>
                  <a:lnTo>
                    <a:pt x="0" y="32342"/>
                  </a:lnTo>
                  <a:cubicBezTo>
                    <a:pt x="0" y="23764"/>
                    <a:pt x="3407" y="15538"/>
                    <a:pt x="9473" y="9473"/>
                  </a:cubicBezTo>
                  <a:cubicBezTo>
                    <a:pt x="15538" y="3407"/>
                    <a:pt x="23764" y="0"/>
                    <a:pt x="323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563958" cy="56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1"/>
                </a:lnSpc>
              </a:pPr>
              <a:r>
                <a:rPr lang="en-US" sz="2099" spc="104">
                  <a:solidFill>
                    <a:srgbClr val="3A9D5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Specific Behaviors or Behavioral Intentions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4463789" y="3954990"/>
            <a:ext cx="51381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463789" y="3101824"/>
            <a:ext cx="51381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AutoShape 20"/>
          <p:cNvSpPr/>
          <p:nvPr/>
        </p:nvSpPr>
        <p:spPr>
          <a:xfrm flipV="1">
            <a:off x="1919117" y="3245423"/>
            <a:ext cx="629645" cy="409926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924040" y="3778755"/>
            <a:ext cx="624722" cy="33477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64177" y="329167"/>
            <a:ext cx="6113041" cy="197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3"/>
              </a:lnSpc>
            </a:pPr>
            <a:r>
              <a:rPr lang="en-US" sz="3699" spc="184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Mediation Pathways: </a:t>
            </a:r>
          </a:p>
          <a:p>
            <a:pPr algn="ctr">
              <a:lnSpc>
                <a:spcPts val="5253"/>
              </a:lnSpc>
              <a:spcBef>
                <a:spcPct val="0"/>
              </a:spcBef>
            </a:pPr>
            <a:r>
              <a:rPr lang="en-US" sz="3699" spc="184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Republicans &amp; Independents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929" y="-52383"/>
            <a:ext cx="9867300" cy="7412475"/>
            <a:chOff x="0" y="0"/>
            <a:chExt cx="13156400" cy="98833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589" r="5589"/>
            <a:stretch>
              <a:fillRect/>
            </a:stretch>
          </p:blipFill>
          <p:spPr>
            <a:xfrm>
              <a:off x="0" y="0"/>
              <a:ext cx="13156400" cy="98833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73912" y="-147646"/>
            <a:ext cx="5069294" cy="7695850"/>
            <a:chOff x="0" y="0"/>
            <a:chExt cx="6759058" cy="102611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59058" cy="10261134"/>
            </a:xfrm>
            <a:custGeom>
              <a:avLst/>
              <a:gdLst/>
              <a:ahLst/>
              <a:cxnLst/>
              <a:rect l="l" t="t" r="r" b="b"/>
              <a:pathLst>
                <a:path w="6759058" h="10261134">
                  <a:moveTo>
                    <a:pt x="0" y="0"/>
                  </a:moveTo>
                  <a:lnTo>
                    <a:pt x="6759058" y="0"/>
                  </a:lnTo>
                  <a:lnTo>
                    <a:pt x="6759058" y="10261134"/>
                  </a:lnTo>
                  <a:lnTo>
                    <a:pt x="0" y="10261134"/>
                  </a:lnTo>
                  <a:close/>
                </a:path>
              </a:pathLst>
            </a:custGeom>
            <a:solidFill>
              <a:srgbClr val="AB7522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7643" y="617220"/>
            <a:ext cx="3810000" cy="962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2"/>
              </a:lnSpc>
            </a:pPr>
            <a:r>
              <a:rPr lang="en-US" sz="5587" spc="111">
                <a:solidFill>
                  <a:srgbClr val="FFFFFF"/>
                </a:solidFill>
                <a:latin typeface="Lato Bold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0924" y="779145"/>
            <a:ext cx="6534150" cy="136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1"/>
              </a:lnSpc>
            </a:pPr>
            <a:r>
              <a:rPr lang="en-US" sz="4864" spc="632">
                <a:solidFill>
                  <a:srgbClr val="FFFFFF"/>
                </a:solidFill>
                <a:latin typeface="League Spartan"/>
              </a:rPr>
              <a:t>RESEARCH QUESTIONS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3240" y="2255734"/>
            <a:ext cx="8827121" cy="460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5711" lvl="1" indent="-287856">
              <a:lnSpc>
                <a:spcPts val="4079"/>
              </a:lnSpc>
              <a:buFont typeface="Arial"/>
              <a:buChar char="•"/>
            </a:pPr>
            <a:r>
              <a:rPr lang="en-US" sz="2666" spc="-106">
                <a:solidFill>
                  <a:srgbClr val="FFFFFF"/>
                </a:solidFill>
                <a:latin typeface="Lato Bold"/>
              </a:rPr>
              <a:t>Does anxiety increase concerns, or does it work the other way around?</a:t>
            </a:r>
          </a:p>
          <a:p>
            <a:pPr>
              <a:lnSpc>
                <a:spcPts val="4079"/>
              </a:lnSpc>
            </a:pPr>
            <a:endParaRPr lang="en-US" sz="2666" spc="-106">
              <a:solidFill>
                <a:srgbClr val="FFFFFF"/>
              </a:solidFill>
              <a:latin typeface="Lato Bold"/>
            </a:endParaRPr>
          </a:p>
          <a:p>
            <a:pPr marL="575711" lvl="1" indent="-287856">
              <a:lnSpc>
                <a:spcPts val="4079"/>
              </a:lnSpc>
              <a:buFont typeface="Arial"/>
              <a:buChar char="•"/>
            </a:pPr>
            <a:r>
              <a:rPr lang="en-US" sz="2666" spc="-106">
                <a:solidFill>
                  <a:srgbClr val="FFFFFF"/>
                </a:solidFill>
                <a:latin typeface="Lato Bold"/>
              </a:rPr>
              <a:t>Do norms and information mediate this relation?</a:t>
            </a:r>
          </a:p>
          <a:p>
            <a:pPr>
              <a:lnSpc>
                <a:spcPts val="4079"/>
              </a:lnSpc>
            </a:pPr>
            <a:endParaRPr lang="en-US" sz="2666" spc="-106">
              <a:solidFill>
                <a:srgbClr val="FFFFFF"/>
              </a:solidFill>
              <a:latin typeface="Lato Bold"/>
            </a:endParaRPr>
          </a:p>
          <a:p>
            <a:pPr marL="575711" lvl="1" indent="-287856">
              <a:lnSpc>
                <a:spcPts val="4079"/>
              </a:lnSpc>
              <a:buFont typeface="Arial"/>
              <a:buChar char="•"/>
            </a:pPr>
            <a:r>
              <a:rPr lang="en-US" sz="2666" spc="-106">
                <a:solidFill>
                  <a:srgbClr val="FFFFFF"/>
                </a:solidFill>
                <a:latin typeface="Lato Bold"/>
              </a:rPr>
              <a:t>Do these pathways work the same for everyone?</a:t>
            </a:r>
          </a:p>
          <a:p>
            <a:pPr>
              <a:lnSpc>
                <a:spcPts val="4079"/>
              </a:lnSpc>
            </a:pPr>
            <a:endParaRPr lang="en-US" sz="2666" spc="-106">
              <a:solidFill>
                <a:srgbClr val="FFFFFF"/>
              </a:solidFill>
              <a:latin typeface="Lato Bold"/>
            </a:endParaRPr>
          </a:p>
          <a:p>
            <a:pPr marL="575711" lvl="1" indent="-287856">
              <a:lnSpc>
                <a:spcPts val="4079"/>
              </a:lnSpc>
              <a:buFont typeface="Arial"/>
              <a:buChar char="•"/>
            </a:pPr>
            <a:r>
              <a:rPr lang="en-US" sz="2666" spc="-106">
                <a:solidFill>
                  <a:srgbClr val="FFFFFF"/>
                </a:solidFill>
                <a:latin typeface="Lato Bold"/>
              </a:rPr>
              <a:t>Does this matter for other outcomes?</a:t>
            </a:r>
          </a:p>
          <a:p>
            <a:pPr>
              <a:lnSpc>
                <a:spcPts val="4079"/>
              </a:lnSpc>
            </a:pPr>
            <a:endParaRPr lang="en-US" sz="2666" spc="-106">
              <a:solidFill>
                <a:srgbClr val="FFFFFF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7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26000"/>
            </a:blip>
            <a:srcRect t="23595" b="23595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33396" y="1632192"/>
            <a:ext cx="9020662" cy="84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60"/>
              </a:lnSpc>
            </a:pPr>
            <a:r>
              <a:rPr lang="en-US" sz="5964" spc="775">
                <a:solidFill>
                  <a:srgbClr val="FFFFFF"/>
                </a:solidFill>
                <a:latin typeface="League Spartan Italics"/>
              </a:rPr>
              <a:t>THEORY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3396" y="2934759"/>
            <a:ext cx="8787620" cy="415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1"/>
              </a:lnSpc>
            </a:pPr>
            <a:r>
              <a:rPr lang="en-US" sz="3066" spc="-122" dirty="0">
                <a:solidFill>
                  <a:srgbClr val="FFFFFF"/>
                </a:solidFill>
                <a:latin typeface="Lato Bold"/>
              </a:rPr>
              <a:t>Option 1:  Specific concerns increase general anxiety</a:t>
            </a:r>
          </a:p>
          <a:p>
            <a:pPr>
              <a:lnSpc>
                <a:spcPts val="4691"/>
              </a:lnSpc>
            </a:pPr>
            <a:endParaRPr lang="en-US" sz="3066" spc="-122" dirty="0">
              <a:solidFill>
                <a:srgbClr val="FFFFFF"/>
              </a:solidFill>
              <a:latin typeface="Lato Bold"/>
            </a:endParaRPr>
          </a:p>
          <a:p>
            <a:pPr>
              <a:lnSpc>
                <a:spcPts val="4691"/>
              </a:lnSpc>
            </a:pPr>
            <a:r>
              <a:rPr lang="en-US" sz="3066" spc="-122" dirty="0">
                <a:solidFill>
                  <a:srgbClr val="FFFFFF"/>
                </a:solidFill>
                <a:latin typeface="Lato Bold"/>
              </a:rPr>
              <a:t>Option 2: Anxiety may increase specific concerns across the board.</a:t>
            </a:r>
          </a:p>
          <a:p>
            <a:pPr>
              <a:lnSpc>
                <a:spcPts val="4691"/>
              </a:lnSpc>
            </a:pPr>
            <a:endParaRPr lang="en-US" sz="3066" spc="-122" dirty="0">
              <a:solidFill>
                <a:srgbClr val="FFFFFF"/>
              </a:solidFill>
              <a:latin typeface="Lato Bold"/>
            </a:endParaRPr>
          </a:p>
          <a:p>
            <a:pPr>
              <a:lnSpc>
                <a:spcPts val="4691"/>
              </a:lnSpc>
            </a:pPr>
            <a:r>
              <a:rPr lang="en-US" sz="3066" spc="-122" dirty="0">
                <a:solidFill>
                  <a:srgbClr val="FFFFFF"/>
                </a:solidFill>
                <a:latin typeface="Lato Bold"/>
              </a:rPr>
              <a:t>Option 3: Anxiety may polarize partisans.</a:t>
            </a:r>
          </a:p>
          <a:p>
            <a:pPr>
              <a:lnSpc>
                <a:spcPts val="4691"/>
              </a:lnSpc>
            </a:pPr>
            <a:endParaRPr lang="en-US" sz="3066" spc="-122" dirty="0">
              <a:solidFill>
                <a:srgbClr val="FFFFFF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848" b="-3747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5071" y="3279896"/>
            <a:ext cx="5124113" cy="194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0"/>
              </a:lnSpc>
            </a:pPr>
            <a:r>
              <a:rPr lang="en-US" sz="2193" spc="43" dirty="0">
                <a:solidFill>
                  <a:srgbClr val="FFFFFF"/>
                </a:solidFill>
                <a:latin typeface="Lato Bold"/>
              </a:rPr>
              <a:t>Longitudinal survey of 2,020 Americans</a:t>
            </a:r>
          </a:p>
          <a:p>
            <a:pPr>
              <a:lnSpc>
                <a:spcPts val="3070"/>
              </a:lnSpc>
            </a:pPr>
            <a:endParaRPr lang="en-US" sz="2193" spc="43" dirty="0">
              <a:solidFill>
                <a:srgbClr val="FFFFFF"/>
              </a:solidFill>
              <a:latin typeface="Lato Bold"/>
            </a:endParaRPr>
          </a:p>
          <a:p>
            <a:pPr>
              <a:lnSpc>
                <a:spcPts val="3070"/>
              </a:lnSpc>
            </a:pPr>
            <a:r>
              <a:rPr lang="en-US" sz="2193" spc="43" dirty="0">
                <a:solidFill>
                  <a:srgbClr val="FFFFFF"/>
                </a:solidFill>
                <a:latin typeface="Lato Bold"/>
              </a:rPr>
              <a:t>6 waves</a:t>
            </a:r>
          </a:p>
          <a:p>
            <a:pPr>
              <a:lnSpc>
                <a:spcPts val="3070"/>
              </a:lnSpc>
            </a:pPr>
            <a:endParaRPr lang="en-US" sz="2193" spc="43" dirty="0">
              <a:solidFill>
                <a:srgbClr val="FFFFFF"/>
              </a:solidFill>
              <a:latin typeface="Lato Bold"/>
            </a:endParaRPr>
          </a:p>
          <a:p>
            <a:pPr>
              <a:lnSpc>
                <a:spcPts val="3070"/>
              </a:lnSpc>
            </a:pPr>
            <a:r>
              <a:rPr lang="en-US" sz="2193" spc="43" dirty="0">
                <a:solidFill>
                  <a:srgbClr val="FFFFFF"/>
                </a:solidFill>
                <a:latin typeface="Lato Bold"/>
              </a:rPr>
              <a:t>July 2022 – September 2023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949" y="-22949"/>
            <a:ext cx="4208751" cy="7452822"/>
            <a:chOff x="0" y="0"/>
            <a:chExt cx="5611668" cy="993709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 l="31208" r="31208"/>
            <a:stretch>
              <a:fillRect/>
            </a:stretch>
          </p:blipFill>
          <p:spPr>
            <a:xfrm>
              <a:off x="0" y="0"/>
              <a:ext cx="5611668" cy="993709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67730" y="810717"/>
            <a:ext cx="7636144" cy="1035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80"/>
              </a:lnSpc>
            </a:pPr>
            <a:r>
              <a:rPr lang="en-US" sz="7164" spc="931" dirty="0">
                <a:solidFill>
                  <a:srgbClr val="FFFFFF"/>
                </a:solidFill>
                <a:latin typeface="League Spartan Bold"/>
              </a:rPr>
              <a:t>Data Source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107" y="2005845"/>
            <a:ext cx="9343379" cy="238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4"/>
              </a:lnSpc>
            </a:pPr>
            <a:r>
              <a:rPr lang="en-US" sz="2300" spc="299">
                <a:solidFill>
                  <a:srgbClr val="AB7522"/>
                </a:solidFill>
                <a:latin typeface="League Spartan"/>
              </a:rPr>
              <a:t>STATE AND TRAIT ANXIETY (STATE) MEASURES</a:t>
            </a:r>
          </a:p>
          <a:p>
            <a:pPr>
              <a:lnSpc>
                <a:spcPts val="3174"/>
              </a:lnSpc>
            </a:pPr>
            <a:endParaRPr lang="en-US" sz="2300" spc="299">
              <a:solidFill>
                <a:srgbClr val="AB7522"/>
              </a:solidFill>
              <a:latin typeface="League Spartan"/>
            </a:endParaRP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>
                <a:solidFill>
                  <a:srgbClr val="AB7522"/>
                </a:solidFill>
                <a:latin typeface="League Spartan"/>
              </a:rPr>
              <a:t>I AM TENSE</a:t>
            </a: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>
                <a:solidFill>
                  <a:srgbClr val="AB7522"/>
                </a:solidFill>
                <a:latin typeface="League Spartan"/>
              </a:rPr>
              <a:t>I AM WORRIED</a:t>
            </a: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>
                <a:solidFill>
                  <a:srgbClr val="AB7522"/>
                </a:solidFill>
                <a:latin typeface="League Spartan"/>
              </a:rPr>
              <a:t>I FEEL CALM (REVERSE CODED)</a:t>
            </a: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>
                <a:solidFill>
                  <a:srgbClr val="AB7522"/>
                </a:solidFill>
                <a:latin typeface="League Spartan"/>
              </a:rPr>
              <a:t>I FEEL SECURE (REVERSE CODED)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3396" y="704776"/>
            <a:ext cx="5457825" cy="51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7"/>
              </a:lnSpc>
            </a:pPr>
            <a:r>
              <a:rPr lang="en-US" sz="3606" spc="-144">
                <a:solidFill>
                  <a:srgbClr val="FFFFFF"/>
                </a:solidFill>
                <a:latin typeface="Lato Bold"/>
              </a:rPr>
              <a:t>Measures: General Anxiety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30584" y="2381065"/>
            <a:ext cx="2590800" cy="29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811" spc="235">
                <a:solidFill>
                  <a:srgbClr val="253039"/>
                </a:solidFill>
                <a:latin typeface="League Spartan"/>
              </a:rPr>
              <a:t>MUSIC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85932" y="4482379"/>
            <a:ext cx="1485900" cy="29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99"/>
              </a:lnSpc>
            </a:pPr>
            <a:r>
              <a:rPr lang="en-US" sz="1811" spc="235">
                <a:solidFill>
                  <a:srgbClr val="253039"/>
                </a:solidFill>
                <a:latin typeface="League Spartan"/>
              </a:rPr>
              <a:t>ART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85" y="1214536"/>
            <a:ext cx="9569425" cy="6054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1"/>
              </a:lnSpc>
            </a:pPr>
            <a:endParaRPr dirty="0"/>
          </a:p>
          <a:p>
            <a:pPr>
              <a:lnSpc>
                <a:spcPts val="3174"/>
              </a:lnSpc>
            </a:pPr>
            <a:endParaRPr dirty="0"/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IN THE NEXT 3 MONTHS, HOW CONCERNED, IF AT ALL, ARE YOU ABOUT...</a:t>
            </a:r>
          </a:p>
          <a:p>
            <a:pPr>
              <a:lnSpc>
                <a:spcPts val="3174"/>
              </a:lnSpc>
            </a:pPr>
            <a:endParaRPr lang="en-US" sz="2300" spc="299" dirty="0">
              <a:solidFill>
                <a:srgbClr val="AB7522"/>
              </a:solidFill>
              <a:latin typeface="League Spartan"/>
            </a:endParaRP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JUST YOUR BEST GUESS, IN THE NEXT 3 MONTHS, HOW SEVERE (LIFE-THREATENING AND CAUSING DISRUPTIONS), IF AT ALL, ARE...</a:t>
            </a: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endParaRPr lang="en-US" sz="2300" spc="299" dirty="0">
              <a:solidFill>
                <a:srgbClr val="AB7522"/>
              </a:solidFill>
              <a:latin typeface="League Spartan"/>
            </a:endParaRPr>
          </a:p>
          <a:p>
            <a:pPr marL="248286" lvl="1">
              <a:lnSpc>
                <a:spcPts val="3174"/>
              </a:lnSpc>
            </a:pPr>
            <a:endParaRPr lang="en-US" sz="2300" spc="299" dirty="0">
              <a:solidFill>
                <a:srgbClr val="AB7522"/>
              </a:solidFill>
              <a:latin typeface="League Spartan"/>
            </a:endParaRPr>
          </a:p>
          <a:p>
            <a:pPr marL="248286" lvl="1">
              <a:lnSpc>
                <a:spcPts val="3174"/>
              </a:lnSpc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…new pathogens (e.g., COVID-19) producing outbreaks and pandemics in the US?</a:t>
            </a:r>
          </a:p>
          <a:p>
            <a:pPr marL="248286" lvl="1">
              <a:lnSpc>
                <a:spcPts val="3174"/>
              </a:lnSpc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…storms, hurricanes, and wildfires happening?</a:t>
            </a:r>
          </a:p>
          <a:p>
            <a:pPr marL="248286" lvl="1">
              <a:lnSpc>
                <a:spcPts val="3174"/>
              </a:lnSpc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…the potential for violence in the US?</a:t>
            </a:r>
          </a:p>
          <a:p>
            <a:pPr>
              <a:lnSpc>
                <a:spcPts val="2346"/>
              </a:lnSpc>
            </a:pPr>
            <a:endParaRPr lang="en-US" sz="2300" spc="299" dirty="0">
              <a:solidFill>
                <a:srgbClr val="AB7522"/>
              </a:solidFill>
              <a:latin typeface="League Spart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3396" y="704776"/>
            <a:ext cx="5457825" cy="51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7"/>
              </a:lnSpc>
            </a:pPr>
            <a:r>
              <a:rPr lang="en-US" sz="3606" spc="-144">
                <a:solidFill>
                  <a:srgbClr val="FFFFFF"/>
                </a:solidFill>
                <a:latin typeface="Lato Bold"/>
              </a:rPr>
              <a:t>Measures: Specific Concerns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430584" y="2381065"/>
            <a:ext cx="2590800" cy="29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811" spc="235">
                <a:solidFill>
                  <a:srgbClr val="253039"/>
                </a:solidFill>
                <a:latin typeface="League Spartan"/>
              </a:rPr>
              <a:t>MUSIC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0" y="0"/>
          <a:ext cx="9637425" cy="7327792"/>
        </p:xfrm>
        <a:graphic>
          <a:graphicData uri="http://schemas.openxmlformats.org/drawingml/2006/table">
            <a:tbl>
              <a:tblPr/>
              <a:tblGrid>
                <a:gridCol w="40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9247"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 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  Influence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  Reverse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515">
                <a:tc>
                  <a:txBody>
                    <a:bodyPr/>
                    <a:lstStyle/>
                    <a:p>
                      <a:pPr algn="l">
                        <a:lnSpc>
                          <a:spcPts val="3424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424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Lato Bold"/>
                        </a:rPr>
                        <a:t>  New Pathogens</a:t>
                      </a:r>
                    </a:p>
                    <a:p>
                      <a:pPr>
                        <a:lnSpc>
                          <a:spcPts val="3424"/>
                        </a:lnSpc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0.074,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0.004,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p = 0.601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515"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  Natural Disasters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0.113,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0.012,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p = 0.142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515"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  Potential for</a:t>
                      </a: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</a:t>
                      </a:r>
                      <a:r>
                        <a:rPr lang="en-US" sz="2299">
                          <a:solidFill>
                            <a:srgbClr val="000000"/>
                          </a:solidFill>
                          <a:latin typeface="Lato Bold"/>
                        </a:rPr>
                        <a:t>Violence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0.068,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p &lt; 0.001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150"/>
                        </a:lnSpc>
                        <a:defRPr/>
                      </a:pPr>
                      <a:endParaRPr lang="en-US" sz="1100"/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0.015,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p = 0.074</a:t>
                      </a:r>
                    </a:p>
                    <a:p>
                      <a:pPr>
                        <a:lnSpc>
                          <a:spcPts val="3150"/>
                        </a:lnSpc>
                      </a:pPr>
                      <a:r>
                        <a:rPr lang="en-US" sz="2299">
                          <a:solidFill>
                            <a:srgbClr val="000000"/>
                          </a:solidFill>
                          <a:latin typeface="Lato"/>
                        </a:rPr>
                        <a:t>  </a:t>
                      </a:r>
                    </a:p>
                  </a:txBody>
                  <a:tcPr marL="133350" marR="133350" marT="133350" marB="13335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49599"/>
            <a:ext cx="9569425" cy="3679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1"/>
              </a:lnSpc>
            </a:pPr>
            <a:endParaRPr dirty="0"/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BASED ON WHAT YOU HAVE SEEN IN THE PAST 3 MONTHS, HOW CONCERNED, IF AT ALL, ARE YOUR FRIENDS AND FAMILY MEMBERS ABOUT…</a:t>
            </a:r>
          </a:p>
          <a:p>
            <a:pPr>
              <a:lnSpc>
                <a:spcPts val="3174"/>
              </a:lnSpc>
            </a:pPr>
            <a:endParaRPr lang="en-US" sz="2300" spc="299" dirty="0">
              <a:solidFill>
                <a:srgbClr val="AB7522"/>
              </a:solidFill>
              <a:latin typeface="League Spartan"/>
            </a:endParaRPr>
          </a:p>
          <a:p>
            <a:pPr marL="496571" lvl="1" indent="-248285">
              <a:lnSpc>
                <a:spcPts val="3174"/>
              </a:lnSpc>
              <a:buFont typeface="Arial"/>
              <a:buChar char="•"/>
            </a:pPr>
            <a:r>
              <a:rPr lang="en-US" sz="2300" spc="299" dirty="0">
                <a:solidFill>
                  <a:srgbClr val="AB7522"/>
                </a:solidFill>
                <a:latin typeface="League Spartan"/>
              </a:rPr>
              <a:t>IN THE PAST 3 MONTHS, HOW FREQUENTLY, IF AT ALL, HAVE YOU ENCOUNTERED INFORMATION ABOUT ... IN THE MEDIA (E.H. CABLE NEWS AND SOCIAL MEDIA)?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3396" y="704776"/>
            <a:ext cx="5457825" cy="51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7"/>
              </a:lnSpc>
            </a:pPr>
            <a:r>
              <a:rPr lang="en-US" sz="3606" spc="-144">
                <a:solidFill>
                  <a:srgbClr val="FFFFFF"/>
                </a:solidFill>
                <a:latin typeface="Lato Bold"/>
              </a:rPr>
              <a:t>Measures: Mediated Paths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515</Words>
  <Application>Microsoft Macintosh PowerPoint</Application>
  <PresentationFormat>Custom</PresentationFormat>
  <Paragraphs>196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League Spartan Bold</vt:lpstr>
      <vt:lpstr>Arial</vt:lpstr>
      <vt:lpstr>League Spartan Italics</vt:lpstr>
      <vt:lpstr>Lato</vt:lpstr>
      <vt:lpstr>League Spartan</vt:lpstr>
      <vt:lpstr>Lato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MPSA DeMora et al. 2024 (Anxiety's Role...)</dc:title>
  <cp:lastModifiedBy>Stephanie DeMora</cp:lastModifiedBy>
  <cp:revision>22</cp:revision>
  <dcterms:created xsi:type="dcterms:W3CDTF">2006-08-16T00:00:00Z</dcterms:created>
  <dcterms:modified xsi:type="dcterms:W3CDTF">2024-04-04T02:27:07Z</dcterms:modified>
  <dc:identifier>DAGBSBD5XSo</dc:identifier>
</cp:coreProperties>
</file>